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9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Observaciones</a:t>
            </a:r>
            <a:endParaRPr lang="en-US" dirty="0"/>
          </a:p>
        </c:rich>
      </c:tx>
      <c:layout>
        <c:manualLayout>
          <c:xMode val="edge"/>
          <c:yMode val="edge"/>
          <c:x val="0.4239490263595912"/>
          <c:y val="1.7511854974263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title>
    <c:autoTitleDeleted val="0"/>
    <c:plotArea>
      <c:layout>
        <c:manualLayout>
          <c:layoutTarget val="inner"/>
          <c:xMode val="edge"/>
          <c:yMode val="edge"/>
          <c:x val="0.14950791036642361"/>
          <c:y val="0.20755144444489801"/>
          <c:w val="0.81993573541565667"/>
          <c:h val="0.389161662713850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Apruebo</c:v>
                </c:pt>
                <c:pt idx="1">
                  <c:v>Dólar</c:v>
                </c:pt>
                <c:pt idx="2">
                  <c:v>Incertidumbre</c:v>
                </c:pt>
                <c:pt idx="3">
                  <c:v>Inflacion</c:v>
                </c:pt>
                <c:pt idx="4">
                  <c:v>Rechazo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64754</c:v>
                </c:pt>
                <c:pt idx="1">
                  <c:v>48365</c:v>
                </c:pt>
                <c:pt idx="2">
                  <c:v>16747</c:v>
                </c:pt>
                <c:pt idx="3">
                  <c:v>3316</c:v>
                </c:pt>
                <c:pt idx="4">
                  <c:v>5093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61-4B73-A298-DE75CDC399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947751904"/>
        <c:axId val="1947752320"/>
      </c:barChart>
      <c:catAx>
        <c:axId val="19477519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947752320"/>
        <c:crosses val="autoZero"/>
        <c:auto val="1"/>
        <c:lblAlgn val="ctr"/>
        <c:lblOffset val="100"/>
        <c:noMultiLvlLbl val="0"/>
      </c:catAx>
      <c:valAx>
        <c:axId val="19477523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947751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5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11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7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6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4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46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6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7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6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8/1/2022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‹Nº›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242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chart" Target="../charts/chart1.xml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witter ≫ Qué es, para qué sirve y cómo funciona">
            <a:extLst>
              <a:ext uri="{FF2B5EF4-FFF2-40B4-BE49-F238E27FC236}">
                <a16:creationId xmlns:a16="http://schemas.microsoft.com/office/drawing/2014/main" id="{B7166250-A6FD-4462-FC5D-D0E5DDE3B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4" y="6176962"/>
            <a:ext cx="1362073" cy="68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TEM, Universidad Tecnológica Metropolitana - Photos | Facebook">
            <a:extLst>
              <a:ext uri="{FF2B5EF4-FFF2-40B4-BE49-F238E27FC236}">
                <a16:creationId xmlns:a16="http://schemas.microsoft.com/office/drawing/2014/main" id="{DED4B63A-9480-EA4E-FA28-32BAC895D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289" y="6078019"/>
            <a:ext cx="829711" cy="8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240AA2-7928-3FE9-7941-63DD02266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3" t="49194" r="52923" b="23434"/>
          <a:stretch/>
        </p:blipFill>
        <p:spPr>
          <a:xfrm>
            <a:off x="405121" y="87561"/>
            <a:ext cx="3798002" cy="115934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879337-0A3D-ADA5-4058-1A2A7B5CC73D}"/>
              </a:ext>
            </a:extLst>
          </p:cNvPr>
          <p:cNvSpPr/>
          <p:nvPr/>
        </p:nvSpPr>
        <p:spPr>
          <a:xfrm>
            <a:off x="3326014" y="1323243"/>
            <a:ext cx="1674460" cy="6125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Loop</a:t>
            </a:r>
            <a:r>
              <a:rPr lang="es-ES" sz="1600" dirty="0"/>
              <a:t> Número de Registros 138275</a:t>
            </a:r>
            <a:endParaRPr lang="es-CL" sz="1600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218E0466-D16A-23D2-B521-BE8E20CF35F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94715451"/>
              </p:ext>
            </p:extLst>
          </p:nvPr>
        </p:nvGraphicFramePr>
        <p:xfrm>
          <a:off x="6830614" y="178423"/>
          <a:ext cx="4156255" cy="2449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E2EE2D7-278E-AC8A-45B6-AC95FE0DE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6567"/>
              </p:ext>
            </p:extLst>
          </p:nvPr>
        </p:nvGraphicFramePr>
        <p:xfrm>
          <a:off x="1828799" y="3195856"/>
          <a:ext cx="9158070" cy="2290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614">
                  <a:extLst>
                    <a:ext uri="{9D8B030D-6E8A-4147-A177-3AD203B41FA5}">
                      <a16:colId xmlns:a16="http://schemas.microsoft.com/office/drawing/2014/main" val="406273379"/>
                    </a:ext>
                  </a:extLst>
                </a:gridCol>
                <a:gridCol w="1831614">
                  <a:extLst>
                    <a:ext uri="{9D8B030D-6E8A-4147-A177-3AD203B41FA5}">
                      <a16:colId xmlns:a16="http://schemas.microsoft.com/office/drawing/2014/main" val="2465477907"/>
                    </a:ext>
                  </a:extLst>
                </a:gridCol>
                <a:gridCol w="1831614">
                  <a:extLst>
                    <a:ext uri="{9D8B030D-6E8A-4147-A177-3AD203B41FA5}">
                      <a16:colId xmlns:a16="http://schemas.microsoft.com/office/drawing/2014/main" val="2467070414"/>
                    </a:ext>
                  </a:extLst>
                </a:gridCol>
                <a:gridCol w="1831614">
                  <a:extLst>
                    <a:ext uri="{9D8B030D-6E8A-4147-A177-3AD203B41FA5}">
                      <a16:colId xmlns:a16="http://schemas.microsoft.com/office/drawing/2014/main" val="3384413064"/>
                    </a:ext>
                  </a:extLst>
                </a:gridCol>
                <a:gridCol w="1831614">
                  <a:extLst>
                    <a:ext uri="{9D8B030D-6E8A-4147-A177-3AD203B41FA5}">
                      <a16:colId xmlns:a16="http://schemas.microsoft.com/office/drawing/2014/main" val="2450126177"/>
                    </a:ext>
                  </a:extLst>
                </a:gridCol>
              </a:tblGrid>
              <a:tr h="391941">
                <a:tc>
                  <a:txBody>
                    <a:bodyPr/>
                    <a:lstStyle/>
                    <a:p>
                      <a:r>
                        <a:rPr lang="es-CL" dirty="0"/>
                        <a:t>PF Inflación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PF Rechazo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PF Apruebo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PF Dólar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PF Incertidumbre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126617"/>
                  </a:ext>
                </a:extLst>
              </a:tr>
              <a:tr h="1898603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7584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367BEEB-5740-73EE-5FBB-63E193A4C9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60" t="34864" r="77500" b="36212"/>
          <a:stretch/>
        </p:blipFill>
        <p:spPr>
          <a:xfrm>
            <a:off x="1943715" y="3714685"/>
            <a:ext cx="1609694" cy="1695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F55F12-E209-3ECE-93A4-7D821ECDED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60" t="61544" r="74962" b="11354"/>
          <a:stretch/>
        </p:blipFill>
        <p:spPr>
          <a:xfrm>
            <a:off x="3734291" y="3714685"/>
            <a:ext cx="1718515" cy="1695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41BA9A-A571-FB09-F493-C0F5B0CD16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60" t="61954" r="75308" b="11355"/>
          <a:stretch/>
        </p:blipFill>
        <p:spPr>
          <a:xfrm>
            <a:off x="5533226" y="3714685"/>
            <a:ext cx="1718515" cy="1695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B33E8-3A12-3CBB-CB01-788DD4A2FB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60" t="50000" r="76923" b="22665"/>
          <a:stretch/>
        </p:blipFill>
        <p:spPr>
          <a:xfrm>
            <a:off x="7391103" y="3714685"/>
            <a:ext cx="1728201" cy="16885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3C1776-B768-71D0-9D7E-98293C1C79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60" t="52104" r="77962" b="19985"/>
          <a:stretch/>
        </p:blipFill>
        <p:spPr>
          <a:xfrm>
            <a:off x="9251142" y="3723650"/>
            <a:ext cx="1609695" cy="16864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BCD904-3406-F151-09A8-273063A508B6}"/>
              </a:ext>
            </a:extLst>
          </p:cNvPr>
          <p:cNvSpPr txBox="1"/>
          <p:nvPr/>
        </p:nvSpPr>
        <p:spPr>
          <a:xfrm>
            <a:off x="1943715" y="5486400"/>
            <a:ext cx="2011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S = </a:t>
            </a:r>
            <a:r>
              <a:rPr lang="es-CL" b="0" i="0" dirty="0">
                <a:solidFill>
                  <a:srgbClr val="212121"/>
                </a:solidFill>
                <a:effectLst/>
              </a:rPr>
              <a:t>84.024946</a:t>
            </a:r>
            <a:endParaRPr lang="es-CL" dirty="0"/>
          </a:p>
          <a:p>
            <a:r>
              <a:rPr lang="es-CL" b="1" i="0" dirty="0">
                <a:solidFill>
                  <a:srgbClr val="202124"/>
                </a:solidFill>
                <a:effectLst/>
              </a:rPr>
              <a:t>µ = </a:t>
            </a:r>
            <a:r>
              <a:rPr lang="es-CL" b="0" i="0" dirty="0">
                <a:solidFill>
                  <a:srgbClr val="212121"/>
                </a:solidFill>
                <a:effectLst/>
              </a:rPr>
              <a:t>15.633222</a:t>
            </a:r>
            <a:endParaRPr lang="es-C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B6989-7C3D-101A-4E2A-758588D7A219}"/>
              </a:ext>
            </a:extLst>
          </p:cNvPr>
          <p:cNvSpPr txBox="1"/>
          <p:nvPr/>
        </p:nvSpPr>
        <p:spPr>
          <a:xfrm>
            <a:off x="3734291" y="5466669"/>
            <a:ext cx="2011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S = 106.581946</a:t>
            </a:r>
          </a:p>
          <a:p>
            <a:r>
              <a:rPr lang="es-CL" dirty="0"/>
              <a:t>µ = 18.20188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AFAB2-8242-8CD6-FBB2-59B5C0E13C2B}"/>
              </a:ext>
            </a:extLst>
          </p:cNvPr>
          <p:cNvSpPr txBox="1"/>
          <p:nvPr/>
        </p:nvSpPr>
        <p:spPr>
          <a:xfrm>
            <a:off x="5536678" y="5431688"/>
            <a:ext cx="2011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S = </a:t>
            </a:r>
            <a:r>
              <a:rPr lang="es-CL" b="0" i="0" dirty="0">
                <a:solidFill>
                  <a:srgbClr val="212121"/>
                </a:solidFill>
                <a:effectLst/>
              </a:rPr>
              <a:t>430.955593</a:t>
            </a:r>
          </a:p>
          <a:p>
            <a:r>
              <a:rPr lang="es-CL" dirty="0"/>
              <a:t>µ = </a:t>
            </a:r>
            <a:r>
              <a:rPr lang="es-CL" b="0" i="0" dirty="0">
                <a:solidFill>
                  <a:srgbClr val="212121"/>
                </a:solidFill>
                <a:effectLst/>
              </a:rPr>
              <a:t>42.810795</a:t>
            </a:r>
            <a:endParaRPr lang="es-C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B273FF-A34C-AE12-2A13-4561C4E78E37}"/>
              </a:ext>
            </a:extLst>
          </p:cNvPr>
          <p:cNvSpPr txBox="1"/>
          <p:nvPr/>
        </p:nvSpPr>
        <p:spPr>
          <a:xfrm>
            <a:off x="7403975" y="5438559"/>
            <a:ext cx="2011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S = 361.531911</a:t>
            </a:r>
          </a:p>
          <a:p>
            <a:r>
              <a:rPr lang="es-CL" dirty="0"/>
              <a:t>µ = 28.599649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29C3D4-C085-F490-634C-694D51D353C7}"/>
              </a:ext>
            </a:extLst>
          </p:cNvPr>
          <p:cNvSpPr txBox="1"/>
          <p:nvPr/>
        </p:nvSpPr>
        <p:spPr>
          <a:xfrm>
            <a:off x="9194443" y="5415053"/>
            <a:ext cx="2011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S = </a:t>
            </a:r>
            <a:r>
              <a:rPr lang="es-CL" b="0" i="0" dirty="0">
                <a:solidFill>
                  <a:srgbClr val="212121"/>
                </a:solidFill>
                <a:effectLst/>
              </a:rPr>
              <a:t>191.882402</a:t>
            </a:r>
          </a:p>
          <a:p>
            <a:r>
              <a:rPr lang="es-CL" dirty="0"/>
              <a:t>µ = </a:t>
            </a:r>
            <a:r>
              <a:rPr lang="es-CL" b="0" i="0" dirty="0">
                <a:solidFill>
                  <a:srgbClr val="212121"/>
                </a:solidFill>
                <a:effectLst/>
              </a:rPr>
              <a:t>25.085233 </a:t>
            </a:r>
            <a:br>
              <a:rPr lang="es-CL" dirty="0"/>
            </a:b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E72C50-CABD-B660-2945-F96C53CE5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409" y="1371600"/>
            <a:ext cx="2767925" cy="16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3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191E7-90DE-A299-FDB9-5AC3F5459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5305" y="653201"/>
            <a:ext cx="2575559" cy="4724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2400" dirty="0"/>
              <a:t>Inflación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C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3A93B-5EB7-2315-209F-6EC27D1AF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6596" y="2793415"/>
            <a:ext cx="1607029" cy="3693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2400" dirty="0"/>
              <a:t>General Cloud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2" descr="Twitter ≫ Qué es, para qué sirve y cómo funciona">
            <a:extLst>
              <a:ext uri="{FF2B5EF4-FFF2-40B4-BE49-F238E27FC236}">
                <a16:creationId xmlns:a16="http://schemas.microsoft.com/office/drawing/2014/main" id="{4C05D987-E79A-6DFF-543C-D327B090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6491"/>
            <a:ext cx="1092484" cy="68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TEM, Universidad Tecnológica Metropolitana - Photos | Facebook">
            <a:extLst>
              <a:ext uri="{FF2B5EF4-FFF2-40B4-BE49-F238E27FC236}">
                <a16:creationId xmlns:a16="http://schemas.microsoft.com/office/drawing/2014/main" id="{D0FE3CB3-7B25-9641-7CA0-277AD604B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289" y="6078019"/>
            <a:ext cx="829711" cy="8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80FC7-92EB-CFF9-B972-E9CB4B7B8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78" t="20276" r="15543" b="18260"/>
          <a:stretch/>
        </p:blipFill>
        <p:spPr>
          <a:xfrm>
            <a:off x="7765617" y="3162747"/>
            <a:ext cx="3644583" cy="1844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E8B4F2-E99C-4D44-8F0F-0696BE2E0A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3" t="21436" r="15761" b="16892"/>
          <a:stretch/>
        </p:blipFill>
        <p:spPr>
          <a:xfrm>
            <a:off x="824944" y="1037664"/>
            <a:ext cx="3032028" cy="1550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6E7282-7DB9-FF86-36BC-8E0D7DAB55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87" t="21629" r="16304" b="16892"/>
          <a:stretch/>
        </p:blipFill>
        <p:spPr>
          <a:xfrm>
            <a:off x="4247591" y="3244191"/>
            <a:ext cx="3115432" cy="1592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9BC384-132E-5E61-48A1-2E5E56E88149}"/>
              </a:ext>
            </a:extLst>
          </p:cNvPr>
          <p:cNvSpPr txBox="1"/>
          <p:nvPr/>
        </p:nvSpPr>
        <p:spPr>
          <a:xfrm>
            <a:off x="4897815" y="2793415"/>
            <a:ext cx="2173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Rechazo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FEE821-173B-B5B3-8379-1687634D2C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87" t="21629" r="16413" b="16534"/>
          <a:stretch/>
        </p:blipFill>
        <p:spPr>
          <a:xfrm>
            <a:off x="824943" y="3244191"/>
            <a:ext cx="3092401" cy="1592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9FCD7D-EA3A-D5D0-4563-F875B9ADF129}"/>
              </a:ext>
            </a:extLst>
          </p:cNvPr>
          <p:cNvSpPr txBox="1">
            <a:spLocks/>
          </p:cNvSpPr>
          <p:nvPr/>
        </p:nvSpPr>
        <p:spPr>
          <a:xfrm>
            <a:off x="1627953" y="2809301"/>
            <a:ext cx="2575559" cy="472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Apruebo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CL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46BEFAC-04D7-234E-C831-F408E20D7A64}"/>
              </a:ext>
            </a:extLst>
          </p:cNvPr>
          <p:cNvSpPr txBox="1">
            <a:spLocks/>
          </p:cNvSpPr>
          <p:nvPr/>
        </p:nvSpPr>
        <p:spPr>
          <a:xfrm>
            <a:off x="4402727" y="640364"/>
            <a:ext cx="1693274" cy="472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Incertidumbre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CL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8A0002-A238-8E91-3CE6-1968C96C2A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31" t="22007" r="16955" b="17085"/>
          <a:stretch/>
        </p:blipFill>
        <p:spPr>
          <a:xfrm>
            <a:off x="4247591" y="1037955"/>
            <a:ext cx="2887916" cy="1489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FE35F2-15D9-671A-89A8-1335080133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522" t="22007" r="16304" b="17278"/>
          <a:stretch/>
        </p:blipFill>
        <p:spPr>
          <a:xfrm>
            <a:off x="7765617" y="1037664"/>
            <a:ext cx="3241241" cy="1647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3659651-246A-51D7-2AE9-47CEFEA73B40}"/>
              </a:ext>
            </a:extLst>
          </p:cNvPr>
          <p:cNvSpPr txBox="1">
            <a:spLocks/>
          </p:cNvSpPr>
          <p:nvPr/>
        </p:nvSpPr>
        <p:spPr>
          <a:xfrm>
            <a:off x="7765617" y="510869"/>
            <a:ext cx="1693274" cy="472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Dólar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>
              <a:buFont typeface="Arial" panose="020B0604020202020204" pitchFamily="34" charset="0"/>
              <a:buNone/>
            </a:pPr>
            <a:endParaRPr lang="es-CL" dirty="0"/>
          </a:p>
        </p:txBody>
      </p:sp>
      <p:pic>
        <p:nvPicPr>
          <p:cNvPr id="2" name="Picture 2" descr="Twitter adds labels for government officials and state-controlled media |  TechCrunch">
            <a:extLst>
              <a:ext uri="{FF2B5EF4-FFF2-40B4-BE49-F238E27FC236}">
                <a16:creationId xmlns:a16="http://schemas.microsoft.com/office/drawing/2014/main" id="{D46F45C3-1784-0146-FF92-138045C8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308" y="5650373"/>
            <a:ext cx="2224315" cy="117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44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DEC2B1-87A6-0C85-6DA7-337F538E5F1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85317494"/>
              </p:ext>
            </p:extLst>
          </p:nvPr>
        </p:nvGraphicFramePr>
        <p:xfrm>
          <a:off x="6194426" y="1086936"/>
          <a:ext cx="5241924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0962">
                  <a:extLst>
                    <a:ext uri="{9D8B030D-6E8A-4147-A177-3AD203B41FA5}">
                      <a16:colId xmlns:a16="http://schemas.microsoft.com/office/drawing/2014/main" val="3870088207"/>
                    </a:ext>
                  </a:extLst>
                </a:gridCol>
                <a:gridCol w="2620962">
                  <a:extLst>
                    <a:ext uri="{9D8B030D-6E8A-4147-A177-3AD203B41FA5}">
                      <a16:colId xmlns:a16="http://schemas.microsoft.com/office/drawing/2014/main" val="18433999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Inflación</a:t>
                      </a:r>
                      <a:endParaRPr lang="es-C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565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dirty="0"/>
                        <a:t>Buenas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Malas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110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Supervivencia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Argenzuela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12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Manual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Argentina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903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Plan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Trigo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003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Medida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FMI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56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Educación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Fernández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84085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EE316-EE7C-7A64-8189-E75E727C6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650" y="1787352"/>
            <a:ext cx="5181600" cy="13020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Análisis de Sentimiento Inflación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/>
              <a:t>Modelo </a:t>
            </a:r>
            <a:r>
              <a:rPr lang="es-ES" dirty="0" err="1"/>
              <a:t>Monkey</a:t>
            </a:r>
            <a:r>
              <a:rPr lang="es-ES" dirty="0"/>
              <a:t> </a:t>
            </a:r>
            <a:r>
              <a:rPr lang="es-ES" dirty="0" err="1"/>
              <a:t>Learn</a:t>
            </a:r>
            <a:r>
              <a:rPr lang="es-ES" dirty="0"/>
              <a:t> Palabras sobre 85%</a:t>
            </a:r>
            <a:endParaRPr lang="es-CL" dirty="0"/>
          </a:p>
        </p:txBody>
      </p:sp>
      <p:pic>
        <p:nvPicPr>
          <p:cNvPr id="5" name="Picture 2" descr="Twitter ≫ Qué es, para qué sirve y cómo funciona">
            <a:extLst>
              <a:ext uri="{FF2B5EF4-FFF2-40B4-BE49-F238E27FC236}">
                <a16:creationId xmlns:a16="http://schemas.microsoft.com/office/drawing/2014/main" id="{74BB9E8F-F529-EF7E-7BC7-084E99F5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6491"/>
            <a:ext cx="1092484" cy="68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TEM, Universidad Tecnológica Metropolitana - Photos | Facebook">
            <a:extLst>
              <a:ext uri="{FF2B5EF4-FFF2-40B4-BE49-F238E27FC236}">
                <a16:creationId xmlns:a16="http://schemas.microsoft.com/office/drawing/2014/main" id="{11EF5200-764D-7A21-8EEB-94DB1C735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289" y="6078019"/>
            <a:ext cx="829711" cy="82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6CBEB-762C-9428-2AA0-CA3852CD2F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78" t="59522" r="6198" b="18632"/>
          <a:stretch/>
        </p:blipFill>
        <p:spPr>
          <a:xfrm>
            <a:off x="546242" y="4273569"/>
            <a:ext cx="6543671" cy="1497495"/>
          </a:xfrm>
          <a:prstGeom prst="rect">
            <a:avLst/>
          </a:prstGeom>
        </p:spPr>
      </p:pic>
      <p:pic>
        <p:nvPicPr>
          <p:cNvPr id="1026" name="Picture 2" descr="MonkeyLearn - Text Analytics">
            <a:extLst>
              <a:ext uri="{FF2B5EF4-FFF2-40B4-BE49-F238E27FC236}">
                <a16:creationId xmlns:a16="http://schemas.microsoft.com/office/drawing/2014/main" id="{44707937-047B-E2D0-B54C-1FB4747D7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7" y="2584431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to Set Voting on Musk's Takeover Bid - Sada El balad">
            <a:extLst>
              <a:ext uri="{FF2B5EF4-FFF2-40B4-BE49-F238E27FC236}">
                <a16:creationId xmlns:a16="http://schemas.microsoft.com/office/drawing/2014/main" id="{57FCCB36-DE87-8141-F045-00D97EC0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56" y="424827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750659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243641"/>
      </a:dk2>
      <a:lt2>
        <a:srgbClr val="E8E4E2"/>
      </a:lt2>
      <a:accent1>
        <a:srgbClr val="22ADE4"/>
      </a:accent1>
      <a:accent2>
        <a:srgbClr val="4E7DEB"/>
      </a:accent2>
      <a:accent3>
        <a:srgbClr val="7D6EEE"/>
      </a:accent3>
      <a:accent4>
        <a:srgbClr val="A24EEB"/>
      </a:accent4>
      <a:accent5>
        <a:srgbClr val="E86EEE"/>
      </a:accent5>
      <a:accent6>
        <a:srgbClr val="EB4EB1"/>
      </a:accent6>
      <a:hlink>
        <a:srgbClr val="AA7561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78</Words>
  <Application>Microsoft Office PowerPoint</Application>
  <PresentationFormat>Panorámica</PresentationFormat>
  <Paragraphs>57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Gill Sans Nova</vt:lpstr>
      <vt:lpstr>Wingdings</vt:lpstr>
      <vt:lpstr>ConfettiVTI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Matias Herrera</dc:creator>
  <cp:lastModifiedBy>Camila Tamara Carrasco Latin</cp:lastModifiedBy>
  <cp:revision>9</cp:revision>
  <dcterms:created xsi:type="dcterms:W3CDTF">2022-08-01T00:42:15Z</dcterms:created>
  <dcterms:modified xsi:type="dcterms:W3CDTF">2022-08-01T23:58:36Z</dcterms:modified>
</cp:coreProperties>
</file>